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379" r:id="rId3"/>
    <p:sldId id="445" r:id="rId4"/>
    <p:sldId id="332" r:id="rId5"/>
    <p:sldId id="476" r:id="rId6"/>
    <p:sldId id="475" r:id="rId7"/>
    <p:sldId id="474" r:id="rId8"/>
    <p:sldId id="477" r:id="rId9"/>
    <p:sldId id="473" r:id="rId10"/>
    <p:sldId id="397" r:id="rId11"/>
    <p:sldId id="472" r:id="rId12"/>
    <p:sldId id="382" r:id="rId13"/>
    <p:sldId id="453" r:id="rId14"/>
    <p:sldId id="449" r:id="rId15"/>
    <p:sldId id="454" r:id="rId16"/>
    <p:sldId id="458" r:id="rId17"/>
    <p:sldId id="460" r:id="rId18"/>
    <p:sldId id="461" r:id="rId19"/>
    <p:sldId id="462" r:id="rId20"/>
    <p:sldId id="464" r:id="rId21"/>
    <p:sldId id="468" r:id="rId22"/>
    <p:sldId id="456" r:id="rId23"/>
    <p:sldId id="467" r:id="rId24"/>
    <p:sldId id="469" r:id="rId25"/>
    <p:sldId id="463" r:id="rId26"/>
    <p:sldId id="466" r:id="rId27"/>
    <p:sldId id="470" r:id="rId28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3" autoAdjust="0"/>
    <p:restoredTop sz="50000" autoAdjust="0"/>
  </p:normalViewPr>
  <p:slideViewPr>
    <p:cSldViewPr>
      <p:cViewPr varScale="1">
        <p:scale>
          <a:sx n="124" d="100"/>
          <a:sy n="124" d="100"/>
        </p:scale>
        <p:origin x="1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mongo.org/download" TargetMode="External"/><Relationship Id="rId2" Type="http://schemas.openxmlformats.org/officeDocument/2006/relationships/hyperlink" Target="http://docs.mongodb.org/manual/reference/mongo-shel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ongodb.com/products/compas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manual/reference/sql-aggregation-comparison/" TargetMode="External"/><Relationship Id="rId2" Type="http://schemas.openxmlformats.org/officeDocument/2006/relationships/hyperlink" Target="https://docs.mongodb.com/manual/aggregation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godb.com/presentations/aggregation-framework-0" TargetMode="External"/><Relationship Id="rId2" Type="http://schemas.openxmlformats.org/officeDocument/2006/relationships/hyperlink" Target="https://www.youtube.com/watch?v=A3jvoE0jGdE&amp;list=PLWkguCWKqN9OwcbdYm4nUIXnA2IoXX0LI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mongodb.com/presentations/aggregation-framework-1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presentations/best-practices-for-migrating-from-rdbms-to-mongodb" TargetMode="External"/><Relationship Id="rId2" Type="http://schemas.openxmlformats.org/officeDocument/2006/relationships/hyperlink" Target="https://www.mongodb.com/presentations/back-to-basics-schema-design-basic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ongodb.com/presentations/schema-design-basics-emea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org/manual/reference/sql-comparison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ongodb.com/manual/installation/" TargetMode="External"/><Relationship Id="rId2" Type="http://schemas.openxmlformats.org/officeDocument/2006/relationships/hyperlink" Target="https://medium.com/@fabianbosler/install-mongodb-d5cc6f6191a4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youtube.com/playlist?list=PLWkguCWKqN9OumKjTAzbpsFFBBeem23xQ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qhmit.com/mongodb/tutorial/" TargetMode="External"/><Relationship Id="rId4" Type="http://schemas.openxmlformats.org/officeDocument/2006/relationships/hyperlink" Target="https://studio3t.com/knowledge-base/articles/mongodb-getting-starte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presentations/scalability-through-replication-and-sharding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572001"/>
            <a:ext cx="7899187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b="1" dirty="0">
                <a:latin typeface="Gabriola"/>
                <a:cs typeface="Gabriola"/>
              </a:rPr>
              <a:t>Document Databases. MongoDB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0480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Entries on a Social News Site - relational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57025"/>
            <a:ext cx="6536903" cy="566859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488222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3996878092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Document Associated to an Entry on a Social News Site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239000" y="1066800"/>
            <a:ext cx="17526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Banker,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88" y="1219200"/>
            <a:ext cx="559991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286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143000"/>
            <a:ext cx="83058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client for MongoDB: MongoShell (Java Script)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b="1" dirty="0">
                <a:latin typeface="Avenir Medium"/>
                <a:cs typeface="Avenir Medium"/>
                <a:hlinkClick r:id="rId2"/>
              </a:rPr>
              <a:t>http://docs.mongodb.org/manual/reference/mongo-shell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best free MongoDB client we have found (so far) is </a:t>
            </a:r>
            <a:r>
              <a:rPr lang="en-US" dirty="0" err="1">
                <a:latin typeface="Avenir Medium"/>
                <a:cs typeface="Avenir Medium"/>
              </a:rPr>
              <a:t>Robomongo</a:t>
            </a:r>
            <a:r>
              <a:rPr lang="en-US" dirty="0">
                <a:latin typeface="Avenir Medium"/>
                <a:cs typeface="Avenir Medium"/>
              </a:rPr>
              <a:t>/Robo 3T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3"/>
              </a:rPr>
              <a:t>https://robomongo.org/download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GUI Client provided by MongoDB: Compass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4"/>
              </a:rPr>
              <a:t>https://www.mongodb.com/products/compass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We will use Robo3T (except for the scripts, since Robo3T cannot execute multiple commands at once)</a:t>
            </a:r>
          </a:p>
        </p:txBody>
      </p:sp>
    </p:spTree>
    <p:extLst>
      <p:ext uri="{BB962C8B-B14F-4D97-AF65-F5344CB8AC3E}">
        <p14:creationId xmlns:p14="http://schemas.microsoft.com/office/powerpoint/2010/main" val="257455534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143000"/>
            <a:ext cx="85344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Connect to MongoDB database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Some basic operations: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Getting help: </a:t>
            </a:r>
            <a:r>
              <a:rPr lang="en-US" dirty="0">
                <a:latin typeface="Consolas"/>
                <a:cs typeface="Consolas"/>
              </a:rPr>
              <a:t>db.help()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List databases: </a:t>
            </a:r>
            <a:r>
              <a:rPr lang="en-US" dirty="0">
                <a:latin typeface="Consolas"/>
                <a:cs typeface="Consolas"/>
              </a:rPr>
              <a:t>show dbs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show databases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Show current database: </a:t>
            </a:r>
            <a:r>
              <a:rPr lang="en-US" dirty="0">
                <a:latin typeface="Consolas"/>
                <a:cs typeface="Consolas"/>
              </a:rPr>
              <a:t>db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information/stistics about current database: </a:t>
            </a:r>
            <a:r>
              <a:rPr lang="en-US" dirty="0">
                <a:latin typeface="Consolas"/>
                <a:cs typeface="Consolas"/>
              </a:rPr>
              <a:t>db.stats()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Set the current DB: </a:t>
            </a:r>
            <a:r>
              <a:rPr lang="en-US" dirty="0">
                <a:latin typeface="Consolas"/>
                <a:cs typeface="Consolas"/>
              </a:rPr>
              <a:t>use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collections in current database: </a:t>
            </a:r>
            <a:r>
              <a:rPr lang="en-US" dirty="0">
                <a:latin typeface="Consolas"/>
                <a:cs typeface="Consolas"/>
              </a:rPr>
              <a:t>show collections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available commands: </a:t>
            </a:r>
            <a:r>
              <a:rPr lang="en-US" dirty="0">
                <a:latin typeface="Consolas"/>
                <a:cs typeface="Consolas"/>
              </a:rPr>
              <a:t>help()</a:t>
            </a:r>
          </a:p>
        </p:txBody>
      </p:sp>
    </p:spTree>
    <p:extLst>
      <p:ext uri="{BB962C8B-B14F-4D97-AF65-F5344CB8AC3E}">
        <p14:creationId xmlns:p14="http://schemas.microsoft.com/office/powerpoint/2010/main" val="554651201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  <a:r>
              <a:rPr lang="en-US" dirty="0">
                <a:latin typeface="Avenir Medium"/>
                <a:cs typeface="Avenir Medium"/>
              </a:rPr>
              <a:t> (cont.)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Remove collections: </a:t>
            </a:r>
            <a:r>
              <a:rPr lang="en-US" dirty="0">
                <a:latin typeface="Consolas"/>
                <a:cs typeface="Consolas"/>
              </a:rPr>
              <a:t>drop(</a:t>
            </a:r>
            <a:r>
              <a:rPr lang="en-US" dirty="0">
                <a:latin typeface="Avenir Medium"/>
                <a:cs typeface="Avenir Medium"/>
              </a:rPr>
              <a:t>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Create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 err="1">
                <a:latin typeface="Consolas"/>
                <a:cs typeface="Consolas"/>
              </a:rPr>
              <a:t>createCollection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insert(), </a:t>
            </a:r>
            <a:r>
              <a:rPr lang="en-US" dirty="0" err="1">
                <a:latin typeface="Consolas"/>
                <a:cs typeface="Consolas"/>
              </a:rPr>
              <a:t>insertOne</a:t>
            </a:r>
            <a:r>
              <a:rPr lang="en-US" dirty="0">
                <a:latin typeface="Consolas"/>
                <a:cs typeface="Consolas"/>
              </a:rPr>
              <a:t>(), </a:t>
            </a:r>
            <a:r>
              <a:rPr lang="en-US" dirty="0" err="1">
                <a:latin typeface="Consolas"/>
                <a:cs typeface="Consolas"/>
              </a:rPr>
              <a:t>insertMany</a:t>
            </a:r>
            <a:r>
              <a:rPr lang="en-US" dirty="0">
                <a:latin typeface="Consolas"/>
                <a:cs typeface="Consolas"/>
              </a:rPr>
              <a:t>()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save()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Display document(s) in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findOne()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find()</a:t>
            </a:r>
          </a:p>
          <a:p>
            <a:pPr lvl="2">
              <a:lnSpc>
                <a:spcPct val="120000"/>
              </a:lnSpc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6219473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Basics of </a:t>
            </a:r>
            <a:r>
              <a:rPr lang="en-US" dirty="0">
                <a:latin typeface="Consolas"/>
                <a:cs typeface="Consolas"/>
              </a:rPr>
              <a:t>update(), save()</a:t>
            </a:r>
            <a:r>
              <a:rPr lang="en-US" dirty="0">
                <a:latin typeface="Avenir Medium"/>
                <a:cs typeface="Avenir Medium"/>
              </a:rPr>
              <a:t> and </a:t>
            </a:r>
            <a:r>
              <a:rPr lang="en-US" dirty="0">
                <a:latin typeface="Consolas"/>
                <a:cs typeface="Consolas"/>
              </a:rPr>
              <a:t>findAndModify()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</a:t>
            </a:r>
            <a:r>
              <a:rPr lang="en-US" dirty="0">
                <a:latin typeface="Consolas"/>
                <a:cs typeface="Consolas"/>
              </a:rPr>
              <a:t>$set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$unset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Variables, functions and loops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$inc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$push and $each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$addToSet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8334760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 (cont.)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600200"/>
            <a:ext cx="85344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 (cont.)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$pull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i="1" dirty="0">
                <a:latin typeface="Avenir Medium"/>
                <a:cs typeface="Avenir Medium"/>
              </a:rPr>
              <a:t>arrayAttribute.index.property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 Operator </a:t>
            </a:r>
            <a:r>
              <a:rPr lang="en-US" i="1" dirty="0">
                <a:latin typeface="Avenir Medium"/>
                <a:cs typeface="Avenir Medium"/>
              </a:rPr>
              <a:t>arrayAttribute.$.property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Updating sets of documents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"Upserts"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7929889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95400"/>
            <a:ext cx="85344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Details about </a:t>
            </a:r>
            <a:r>
              <a:rPr lang="en-US" dirty="0">
                <a:latin typeface="Consolas"/>
                <a:cs typeface="Consolas"/>
              </a:rPr>
              <a:t>find()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findOne():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Selection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Projection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Limit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Skip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operators for selection: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$ne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$not, $nin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$or, $and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$gte, $gt, $lte, $le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$exists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null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$all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16090561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 (cont)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Sorting results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Access/select array elements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$size</a:t>
            </a:r>
            <a:endParaRPr lang="en-US" b="1" dirty="0">
              <a:latin typeface="Consolas"/>
              <a:cs typeface="Consolas"/>
            </a:endParaRP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$slice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$elemMatch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Creating indexes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Declaring uniqueness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Indexes for speeding retrieval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Other commands useful in some basic queries: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count()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distinct()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group()</a:t>
            </a: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2421604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Cursors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information about cursors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Reading documents pointed by the cursor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hasNext()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forEach()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cursor.</a:t>
            </a:r>
            <a:r>
              <a:rPr lang="en-US" sz="2600" dirty="0">
                <a:latin typeface="Consolas"/>
                <a:cs typeface="Consolas"/>
              </a:rPr>
              <a:t>toArray()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Working with two or more (logically related) collections: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Without cursors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Using cursor</a:t>
            </a:r>
          </a:p>
          <a:p>
            <a:pPr marL="82296" indent="0">
              <a:lnSpc>
                <a:spcPct val="130000"/>
              </a:lnSpc>
              <a:buNone/>
            </a:pPr>
            <a:endParaRPr lang="en-US" sz="32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9720280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Introduction to MongoDB</a:t>
            </a:r>
          </a:p>
          <a:p>
            <a:r>
              <a:rPr lang="en-US" sz="3000" dirty="0"/>
              <a:t>Basics of Document Database Model: JSON</a:t>
            </a:r>
            <a:endParaRPr lang="en-US" sz="2600" dirty="0"/>
          </a:p>
          <a:p>
            <a:r>
              <a:rPr lang="en-US" sz="3000" dirty="0"/>
              <a:t>Getting Started with MongoDB</a:t>
            </a:r>
          </a:p>
          <a:p>
            <a:pPr lvl="1"/>
            <a:r>
              <a:rPr lang="en-US" sz="2600" dirty="0"/>
              <a:t>Install and launch MongoDB</a:t>
            </a:r>
          </a:p>
          <a:p>
            <a:pPr lvl="1"/>
            <a:r>
              <a:rPr lang="en-US" sz="2600" dirty="0"/>
              <a:t>MongoDB clients</a:t>
            </a:r>
          </a:p>
          <a:p>
            <a:pPr lvl="1"/>
            <a:r>
              <a:rPr lang="en-US" sz="2600" dirty="0"/>
              <a:t>Basic operations</a:t>
            </a:r>
          </a:p>
          <a:p>
            <a:r>
              <a:rPr lang="en-US" sz="3000" dirty="0"/>
              <a:t>Creating and updating collections</a:t>
            </a:r>
            <a:endParaRPr lang="en-US" sz="2600" dirty="0"/>
          </a:p>
          <a:p>
            <a:pPr lvl="1"/>
            <a:r>
              <a:rPr lang="en-US" sz="2600" dirty="0"/>
              <a:t>Insert documents: insert(), save()</a:t>
            </a:r>
          </a:p>
          <a:p>
            <a:pPr lvl="1"/>
            <a:r>
              <a:rPr lang="en-US" sz="2600" dirty="0"/>
              <a:t>Update documents: save(), update()</a:t>
            </a:r>
            <a:endParaRPr lang="en-US" dirty="0"/>
          </a:p>
          <a:p>
            <a:pPr lvl="2"/>
            <a:r>
              <a:rPr lang="en-US" dirty="0"/>
              <a:t>Updating scalar attributes</a:t>
            </a:r>
          </a:p>
          <a:p>
            <a:pPr lvl="2"/>
            <a:r>
              <a:rPr lang="en-US" dirty="0"/>
              <a:t>Updating arrays</a:t>
            </a:r>
          </a:p>
          <a:p>
            <a:pPr lvl="2"/>
            <a:r>
              <a:rPr lang="en-US" dirty="0"/>
              <a:t>Updating sub-documents</a:t>
            </a:r>
          </a:p>
        </p:txBody>
      </p:sp>
    </p:spTree>
    <p:extLst>
      <p:ext uri="{BB962C8B-B14F-4D97-AF65-F5344CB8AC3E}">
        <p14:creationId xmlns:p14="http://schemas.microsoft.com/office/powerpoint/2010/main" val="2742322570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19200"/>
            <a:ext cx="85344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most important query tool in MongoDB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Introduced in version 2.2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Processes streams of documents through series of operators (pipeline)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documentation: </a:t>
            </a:r>
            <a:r>
              <a:rPr lang="en-US" dirty="0">
                <a:latin typeface="Avenir Medium"/>
                <a:cs typeface="Avenir Medium"/>
                <a:hlinkClick r:id="rId2"/>
              </a:rPr>
              <a:t>https://docs.mongodb.com/manual/aggregation/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Can be easily learned by comparing with SQL </a:t>
            </a:r>
            <a:r>
              <a:rPr lang="en-US" dirty="0">
                <a:latin typeface="Avenir Medium"/>
                <a:cs typeface="Avenir Medium"/>
                <a:hlinkClick r:id="rId3"/>
              </a:rPr>
              <a:t>http://docs.mongodb.org/manual/reference/sql-aggregation-comparison/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200" dirty="0">
                <a:latin typeface="Avenir Medium"/>
                <a:cs typeface="Avenir Medium"/>
              </a:rPr>
              <a:t>script </a:t>
            </a:r>
            <a:r>
              <a:rPr lang="en-US" sz="3200" b="1" i="1" dirty="0">
                <a:latin typeface="Avenir Medium"/>
                <a:cs typeface="Avenir Medium"/>
              </a:rPr>
              <a:t>02-04_MongoDB - Queries (2) - Aggregation Framework</a:t>
            </a:r>
            <a:endParaRPr lang="en-US" sz="2300" b="1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1491668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Presentations/Tutorials on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066800" y="1752600"/>
            <a:ext cx="7772400" cy="4876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30000"/>
              </a:lnSpc>
            </a:pPr>
            <a:r>
              <a:rPr lang="en" dirty="0">
                <a:latin typeface="Avenir Medium"/>
                <a:cs typeface="Avenir Medium"/>
              </a:rPr>
              <a:t>Very good series of video-tutorials on MongoDB Aggregation Framework</a:t>
            </a: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2"/>
              </a:rPr>
              <a:t>https://www.youtube.com/watch?v=A3jvoE0jGdE&amp;list=PLWkguCWKqN9OwcbdYm4nUIXnA2IoXX0LI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The Aggregation Framework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3"/>
              </a:rPr>
              <a:t>http://www.mongodb.com/presentations/aggregation-framework-0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Aggregation Framework 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4"/>
              </a:rPr>
              <a:t>http://www.mongodb.com/presentations/aggregation-framework-1</a:t>
            </a: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6336807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schema of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78" y="1066800"/>
            <a:ext cx="918477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5912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SQL to Aggregation Mapping Chart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12710"/>
            <a:ext cx="6636123" cy="5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2559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Back to Basics: Schema Design Basics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https://www.mongodb.com/presentations/back-to-basics-schema-design-basics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Best Practices for Migrating from RDBMS to MongoDB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GB" sz="2000" dirty="0">
                <a:latin typeface="Avenir Medium"/>
                <a:cs typeface="Avenir Medium"/>
                <a:hlinkClick r:id="rId3"/>
              </a:rPr>
              <a:t>https://www.mongodb.com/presentations/best-practices-for-migrating-from-rdbms-to-mongodb</a:t>
            </a:r>
            <a:endParaRPr lang="en-GB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" sz="2400" dirty="0">
                <a:latin typeface="Avenir Medium"/>
                <a:cs typeface="Avenir Medium"/>
              </a:rPr>
              <a:t>Schema Design Basics EMEA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https://www.mongodb.com/presentations/schema-design-basics-emea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9856366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Map-Reduce in 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1" y="1066800"/>
            <a:ext cx="889963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019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study: Sales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Database schema in MongoDB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One-collection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Super-normalized (relational-like)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Our solution: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Strengths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Weaknesses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The most important SQL queries "converted"into MongoDB Aggregation Framework queries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100" b="1" i="1" dirty="0">
                <a:latin typeface="Avenir Medium"/>
                <a:cs typeface="Avenir Medium"/>
              </a:rPr>
              <a:t>02-05_MongoDB - Case study – Sales.js</a:t>
            </a: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7104489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Recap: </a:t>
            </a:r>
            <a:r>
              <a:rPr lang="en-US"/>
              <a:t>SQL vs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SQL to MongoDB Mapping Chart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3100" dirty="0">
                <a:latin typeface="Avenir Medium"/>
                <a:cs typeface="Avenir Medium"/>
                <a:hlinkClick r:id="rId2"/>
              </a:rPr>
              <a:t>https://docs.mongodb.org/manual/reference/sql-comparison/</a:t>
            </a:r>
            <a:endParaRPr lang="en-US" sz="31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353593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Basic queries in MongoDB</a:t>
            </a:r>
          </a:p>
          <a:p>
            <a:pPr lvl="1"/>
            <a:r>
              <a:rPr lang="en-US" sz="2600" dirty="0"/>
              <a:t>find() and findOne(), selection operators</a:t>
            </a:r>
          </a:p>
          <a:p>
            <a:pPr lvl="1"/>
            <a:r>
              <a:rPr lang="en-US" sz="2600" dirty="0"/>
              <a:t>Sorting, limiting and slicing results</a:t>
            </a:r>
          </a:p>
          <a:p>
            <a:pPr lvl="1"/>
            <a:r>
              <a:rPr lang="en-US" sz="2600" dirty="0"/>
              <a:t>Accesing arrays elements</a:t>
            </a:r>
          </a:p>
          <a:p>
            <a:pPr lvl="1"/>
            <a:r>
              <a:rPr lang="en-US" sz="2600" dirty="0"/>
              <a:t>Indexes</a:t>
            </a:r>
          </a:p>
          <a:p>
            <a:r>
              <a:rPr lang="en-US" sz="3000" dirty="0"/>
              <a:t>Cursors</a:t>
            </a:r>
          </a:p>
          <a:p>
            <a:r>
              <a:rPr lang="en-US" sz="3000" dirty="0"/>
              <a:t>Dealing with related collections</a:t>
            </a:r>
            <a:endParaRPr lang="en-US" sz="2600" dirty="0"/>
          </a:p>
          <a:p>
            <a:r>
              <a:rPr lang="en-US" sz="3000" dirty="0"/>
              <a:t>Aggregation Framework</a:t>
            </a:r>
            <a:endParaRPr lang="en-US" dirty="0"/>
          </a:p>
          <a:p>
            <a:r>
              <a:rPr lang="en-US" sz="3000" dirty="0"/>
              <a:t>Database modeling in MongoDB</a:t>
            </a:r>
            <a:endParaRPr lang="en-US" sz="2600" dirty="0"/>
          </a:p>
          <a:p>
            <a:r>
              <a:rPr lang="en-US" sz="3000" dirty="0"/>
              <a:t>Importing relational data in Mongo through R (changing the data structure)</a:t>
            </a:r>
          </a:p>
          <a:p>
            <a:r>
              <a:rPr lang="en-US" sz="3000" dirty="0"/>
              <a:t>Case study: sales</a:t>
            </a:r>
          </a:p>
          <a:p>
            <a:endParaRPr lang="ro-RO" sz="3000" dirty="0"/>
          </a:p>
        </p:txBody>
      </p:sp>
    </p:spTree>
    <p:extLst>
      <p:ext uri="{BB962C8B-B14F-4D97-AF65-F5344CB8AC3E}">
        <p14:creationId xmlns:p14="http://schemas.microsoft.com/office/powerpoint/2010/main" val="239970805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MongoDB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1219200"/>
            <a:ext cx="8147606" cy="5638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r>
              <a:rPr lang="en-US" sz="2800" dirty="0">
                <a:latin typeface="Avenir Medium"/>
              </a:rPr>
              <a:t>Learn how to set up a MongoDB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hlinkClick r:id="rId2"/>
              </a:rPr>
              <a:t>https://medium.com/@fabianbosler/install-mongodb-d5cc6f6191a4</a:t>
            </a:r>
            <a:endParaRPr lang="en-US" sz="24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endParaRPr lang="en-US" sz="2800" dirty="0">
              <a:latin typeface="Avenir Medium"/>
            </a:endParaRPr>
          </a:p>
          <a:p>
            <a:r>
              <a:rPr lang="en-US" sz="2800" dirty="0">
                <a:latin typeface="Avenir Medium"/>
              </a:rPr>
              <a:t>Install MongoDB (Community Edition)</a:t>
            </a:r>
          </a:p>
          <a:p>
            <a:pPr marL="402336" lvl="1" indent="0">
              <a:buNone/>
            </a:pPr>
            <a:r>
              <a:rPr lang="en-US" sz="2400" dirty="0">
                <a:latin typeface="Avenir Medium"/>
                <a:hlinkClick r:id="rId3"/>
              </a:rPr>
              <a:t>https://docs.mongodb.com/manual/installation/</a:t>
            </a:r>
            <a:endParaRPr lang="en-US" sz="24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61183439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Free tutorials on MongoDB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1430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MongoDB Tutorial for Beginners (Bogdan </a:t>
            </a:r>
            <a:r>
              <a:rPr lang="en-US" sz="2400" dirty="0" err="1">
                <a:latin typeface="Avenir Medium"/>
              </a:rPr>
              <a:t>Stashchuk</a:t>
            </a:r>
            <a:r>
              <a:rPr lang="en-US" sz="2400" dirty="0">
                <a:latin typeface="Avenir Medium"/>
              </a:rPr>
              <a:t>) - playlist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https://www.youtube.com/playlist?list=PLWkguCWKqN9OumKjTAzbpsFFBBeem23xQ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r>
              <a:rPr lang="en-US" sz="2400" dirty="0">
                <a:latin typeface="Avenir Medium"/>
              </a:rPr>
              <a:t>MongoDB Tutorial (</a:t>
            </a:r>
            <a:r>
              <a:rPr lang="en-US" sz="2400" dirty="0" err="1">
                <a:latin typeface="Avenir Medium"/>
              </a:rPr>
              <a:t>TutorialsPoint</a:t>
            </a:r>
            <a:r>
              <a:rPr lang="en-US" sz="2400" dirty="0">
                <a:latin typeface="Avenir Medium"/>
              </a:rPr>
              <a:t>)</a:t>
            </a:r>
          </a:p>
          <a:p>
            <a:pPr marL="402336" lvl="1" indent="0">
              <a:buNone/>
            </a:pPr>
            <a:r>
              <a:rPr lang="en-US" sz="2000" dirty="0">
                <a:latin typeface="Avenir Medium"/>
                <a:hlinkClick r:id="rId3"/>
              </a:rPr>
              <a:t>https://www.tutorialspoint.com/mongodb/index.htm</a:t>
            </a:r>
            <a:endParaRPr lang="en-US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GB" sz="2400" dirty="0">
                <a:latin typeface="Avenir Medium"/>
              </a:rPr>
              <a:t>Getting Started with MongoDB – An Introduction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4"/>
              </a:rPr>
              <a:t>https://studio3t.com/knowledge-base/articles/mongodb-getting-started/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r>
              <a:rPr lang="en-GB" sz="2400" dirty="0">
                <a:latin typeface="Avenir Medium"/>
              </a:rPr>
              <a:t>MongoDB Tutorial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5"/>
              </a:rPr>
              <a:t>https://www.qhmit.com/mongodb/tutorial/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191561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Simple Topology of MongoDB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3413955" cy="5710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59" y="4024618"/>
            <a:ext cx="3356941" cy="283338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172200" y="12954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749335514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Vertical (left) vs. Horizontal Scaling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172200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6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7463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More on MongoDB architecture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3716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Scalability through Replication and </a:t>
            </a:r>
            <a:r>
              <a:rPr lang="en-US" sz="2400" dirty="0" err="1">
                <a:latin typeface="Avenir Medium"/>
              </a:rPr>
              <a:t>Sharding</a:t>
            </a:r>
            <a:r>
              <a:rPr lang="en-US" sz="2400" dirty="0">
                <a:latin typeface="Avenir Medium"/>
              </a:rPr>
              <a:t> (2019)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https://www.mongodb.com/presentations/scalability-through-replication-and-sharding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6286910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Basics of Document Database Model: JSON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447800"/>
            <a:ext cx="8534400" cy="5105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>
                <a:latin typeface="Avenir Medium"/>
              </a:rPr>
              <a:t>Basics of Document Database Model: JSON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Collections</a:t>
            </a:r>
          </a:p>
          <a:p>
            <a:pPr lvl="1"/>
            <a:r>
              <a:rPr lang="en-US" dirty="0"/>
              <a:t>Documents</a:t>
            </a:r>
          </a:p>
          <a:p>
            <a:pPr lvl="1"/>
            <a:r>
              <a:rPr lang="en-US" dirty="0"/>
              <a:t>Attributes/Fields:</a:t>
            </a:r>
          </a:p>
          <a:p>
            <a:pPr lvl="2"/>
            <a:r>
              <a:rPr lang="en-US" dirty="0"/>
              <a:t>Key-value pairs</a:t>
            </a:r>
          </a:p>
          <a:p>
            <a:pPr lvl="2"/>
            <a:r>
              <a:rPr lang="en-US" dirty="0"/>
              <a:t>ObjectId</a:t>
            </a:r>
          </a:p>
          <a:p>
            <a:pPr lvl="2"/>
            <a:r>
              <a:rPr lang="en-US" dirty="0"/>
              <a:t>Scalars</a:t>
            </a:r>
          </a:p>
          <a:p>
            <a:pPr lvl="2"/>
            <a:r>
              <a:rPr lang="en-US" dirty="0"/>
              <a:t>Arrays</a:t>
            </a:r>
          </a:p>
          <a:p>
            <a:pPr lvl="2"/>
            <a:r>
              <a:rPr lang="en-US" dirty="0"/>
              <a:t>Sub-documents</a:t>
            </a: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429308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12964</TotalTime>
  <Words>1126</Words>
  <Application>Microsoft Macintosh PowerPoint</Application>
  <PresentationFormat>On-screen Show (4:3)</PresentationFormat>
  <Paragraphs>208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 Unicode MS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Agenda</vt:lpstr>
      <vt:lpstr>Agenda (cont.)</vt:lpstr>
      <vt:lpstr>Install MongoDB</vt:lpstr>
      <vt:lpstr>Free tutorials on MongoDB</vt:lpstr>
      <vt:lpstr>Simple Topology of MongoDB</vt:lpstr>
      <vt:lpstr>Vertical (left) vs. Horizontal Scaling</vt:lpstr>
      <vt:lpstr>More on MongoDB architecture</vt:lpstr>
      <vt:lpstr>Basics of Document Database Model: JSON</vt:lpstr>
      <vt:lpstr>Entries on a Social News Site - relational</vt:lpstr>
      <vt:lpstr>A Document Associated to an Entry on a Social News Site</vt:lpstr>
      <vt:lpstr>Working with MongoDB</vt:lpstr>
      <vt:lpstr>Working with MongoDB (cont)</vt:lpstr>
      <vt:lpstr>Working with MongoDB (cont.)</vt:lpstr>
      <vt:lpstr>Managing collections in MongoDB (Topics covered in script 02-02_MongoDB - Managing collections)</vt:lpstr>
      <vt:lpstr>Managing collections in MongoDB (cont.) (Topics covered in script 02-02_MongoDB - Managing collections)</vt:lpstr>
      <vt:lpstr>Basic queries in MongoDB (Topics covered in script 02-03_MongoDB - Queries (1), cursors)</vt:lpstr>
      <vt:lpstr>Basic queries in MongoDB (cont) (Topics covered in script 02-03_MongoDB - Queries (1), cursors)</vt:lpstr>
      <vt:lpstr>Cursors in MongoDB (Topics covered in script 02-02_MongoDB - Queries (1), cursors)</vt:lpstr>
      <vt:lpstr>Aggregation Framework </vt:lpstr>
      <vt:lpstr>Presentations/Tutorials on Aggregation Framework </vt:lpstr>
      <vt:lpstr>Basic schema of Aggregation Framework </vt:lpstr>
      <vt:lpstr>SQL to Aggregation Mapping Chart</vt:lpstr>
      <vt:lpstr>Database Modeling in MongoDB</vt:lpstr>
      <vt:lpstr>Map-Reduce in  MongoDB</vt:lpstr>
      <vt:lpstr>Case study: Sales</vt:lpstr>
      <vt:lpstr>Recap: SQL vs MongoDB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553</cp:revision>
  <dcterms:created xsi:type="dcterms:W3CDTF">2002-10-11T06:23:42Z</dcterms:created>
  <dcterms:modified xsi:type="dcterms:W3CDTF">2020-02-22T07:26:40Z</dcterms:modified>
</cp:coreProperties>
</file>